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F1E"/>
    <a:srgbClr val="36B14B"/>
    <a:srgbClr val="606AFF"/>
    <a:srgbClr val="202880"/>
    <a:srgbClr val="003468"/>
    <a:srgbClr val="006FB4"/>
    <a:srgbClr val="002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5" autoAdjust="0"/>
    <p:restoredTop sz="92714" autoAdjust="0"/>
  </p:normalViewPr>
  <p:slideViewPr>
    <p:cSldViewPr>
      <p:cViewPr varScale="1">
        <p:scale>
          <a:sx n="82" d="100"/>
          <a:sy n="82" d="100"/>
        </p:scale>
        <p:origin x="836" y="52"/>
      </p:cViewPr>
      <p:guideLst>
        <p:guide orient="horz" pos="1620"/>
        <p:guide pos="2880"/>
        <p:guide pos="2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8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060F7-9D23-4F0C-AF9B-E37C4FC50A54}" type="datetimeFigureOut">
              <a:rPr lang="sv-SE" smtClean="0"/>
              <a:t>2024-02-23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07D69-DDA1-4EB5-A491-D104D398DB0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65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F6C3165-3A21-F12C-EFB6-042342DB6C3E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2F3E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785938"/>
          </a:xfrm>
          <a:prstGeom prst="rect">
            <a:avLst/>
          </a:prstGeom>
        </p:spPr>
        <p:txBody>
          <a:bodyPr/>
          <a:lstStyle>
            <a:lvl1pPr>
              <a:defRPr sz="4800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11944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Bahnschrift" panose="020B0502040204020203" pitchFamily="34" charset="0"/>
              </a:defRPr>
            </a:lvl1pPr>
            <a:lvl2pPr>
              <a:defRPr sz="2800">
                <a:latin typeface="Bahnschrift" panose="020B0502040204020203" pitchFamily="34" charset="0"/>
              </a:defRPr>
            </a:lvl2pPr>
            <a:lvl3pPr>
              <a:defRPr sz="2800">
                <a:latin typeface="Bahnschrift" panose="020B0502040204020203" pitchFamily="34" charset="0"/>
              </a:defRPr>
            </a:lvl3pPr>
            <a:lvl4pPr>
              <a:defRPr sz="2800">
                <a:latin typeface="Bahnschrift" panose="020B0502040204020203" pitchFamily="34" charset="0"/>
              </a:defRPr>
            </a:lvl4pPr>
            <a:lvl5pPr>
              <a:defRPr sz="2800">
                <a:latin typeface="Bahnschrift" panose="020B05020402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0639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7577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hnschrift" panose="020B0502040204020203" pitchFamily="34" charset="0"/>
          <a:ea typeface="Verdana" panose="020B0604030504040204" pitchFamily="34" charset="0"/>
          <a:cs typeface="Bahnschrift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Bahnschrift" panose="020B0502040204020203" pitchFamily="34" charset="0"/>
          <a:ea typeface="Verdana" panose="020B0604030504040204" pitchFamily="34" charset="0"/>
          <a:cs typeface="Bahnschrift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hnschrift" panose="020B0502040204020203" pitchFamily="34" charset="0"/>
          <a:ea typeface="Verdana" panose="020B0604030504040204" pitchFamily="34" charset="0"/>
          <a:cs typeface="Bahnschrift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Bahnschrift" panose="020B0502040204020203" pitchFamily="34" charset="0"/>
          <a:ea typeface="Verdana" panose="020B0604030504040204" pitchFamily="34" charset="0"/>
          <a:cs typeface="Bahnschrift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Bahnschrift" panose="020B0502040204020203" pitchFamily="34" charset="0"/>
          <a:ea typeface="Verdana" panose="020B0604030504040204" pitchFamily="34" charset="0"/>
          <a:cs typeface="Bahnschrift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30A8B1-A2C7-EFD9-2F7A-F75C89E2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4FE41C1-A377-172D-5E30-C6C87450FFD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028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latshållare för innehåll 5" descr="En bild som visar Teckensnitt, text, Grafik, grafisk design&#10;&#10;Automatiskt genererad beskrivning">
            <a:extLst>
              <a:ext uri="{FF2B5EF4-FFF2-40B4-BE49-F238E27FC236}">
                <a16:creationId xmlns:a16="http://schemas.microsoft.com/office/drawing/2014/main" id="{CF2379F1-3EFC-7448-6006-FAF98CDA3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59782"/>
            <a:ext cx="3738741" cy="1892029"/>
          </a:xfrm>
        </p:spPr>
      </p:pic>
      <p:pic>
        <p:nvPicPr>
          <p:cNvPr id="10" name="Bildobjekt 9" descr="En bild som visar clipart&#10;&#10;Automatiskt genererad beskrivning">
            <a:extLst>
              <a:ext uri="{FF2B5EF4-FFF2-40B4-BE49-F238E27FC236}">
                <a16:creationId xmlns:a16="http://schemas.microsoft.com/office/drawing/2014/main" id="{0859947F-C4C1-FBAA-CBBD-6B84496C6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-610244"/>
            <a:ext cx="5143500" cy="514350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7E9B2FE6-1963-8B79-1CBC-C6443FED2F20}"/>
              </a:ext>
            </a:extLst>
          </p:cNvPr>
          <p:cNvSpPr txBox="1"/>
          <p:nvPr/>
        </p:nvSpPr>
        <p:spPr>
          <a:xfrm>
            <a:off x="3995936" y="1124245"/>
            <a:ext cx="2952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sv-SE" sz="5000" b="0" i="0" u="none" strike="noStrike" baseline="30000" dirty="0">
                <a:solidFill>
                  <a:srgbClr val="293277"/>
                </a:solidFill>
                <a:latin typeface="Bahnschrift" panose="020B0502040204020203" pitchFamily="34" charset="0"/>
              </a:rPr>
              <a:t>En förändring kan börja med ett hej!</a:t>
            </a:r>
          </a:p>
        </p:txBody>
      </p:sp>
    </p:spTree>
    <p:extLst>
      <p:ext uri="{BB962C8B-B14F-4D97-AF65-F5344CB8AC3E}">
        <p14:creationId xmlns:p14="http://schemas.microsoft.com/office/powerpoint/2010/main" val="639476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4463">
        <p:fade/>
      </p:transition>
    </mc:Choice>
    <mc:Fallback>
      <p:transition spd="med" advClick="0" advTm="446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0E1166-64E0-3036-93DF-31809A35B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644" y="339502"/>
            <a:ext cx="7631732" cy="1785938"/>
          </a:xfrm>
        </p:spPr>
        <p:txBody>
          <a:bodyPr/>
          <a:lstStyle/>
          <a:p>
            <a:pPr algn="l"/>
            <a:r>
              <a:rPr lang="sv-SE" dirty="0">
                <a:solidFill>
                  <a:srgbClr val="202880"/>
                </a:solidFill>
              </a:rPr>
              <a:t>Funderar du över dina eller någon annans alkoholvanor?</a:t>
            </a:r>
          </a:p>
        </p:txBody>
      </p:sp>
      <p:pic>
        <p:nvPicPr>
          <p:cNvPr id="4" name="Bildobjekt 3" descr="En bild som visar tecknad serie, konst&#10;&#10;Automatiskt genererad beskrivning">
            <a:extLst>
              <a:ext uri="{FF2B5EF4-FFF2-40B4-BE49-F238E27FC236}">
                <a16:creationId xmlns:a16="http://schemas.microsoft.com/office/drawing/2014/main" id="{9EA18F36-557D-D24A-175E-D9A84CA2F9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0654" b="4616"/>
          <a:stretch/>
        </p:blipFill>
        <p:spPr>
          <a:xfrm>
            <a:off x="6228184" y="445160"/>
            <a:ext cx="2915816" cy="468767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6C41BBBE-F82D-0D84-5FC7-D7340B7E6C3D}"/>
              </a:ext>
            </a:extLst>
          </p:cNvPr>
          <p:cNvSpPr txBox="1"/>
          <p:nvPr/>
        </p:nvSpPr>
        <p:spPr>
          <a:xfrm>
            <a:off x="328692" y="2241765"/>
            <a:ext cx="60486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På Alkoholhjälpen kan du få anonymt stöd </a:t>
            </a:r>
            <a:r>
              <a:rPr lang="sv-SE" sz="2600" dirty="0">
                <a:solidFill>
                  <a:srgbClr val="202880"/>
                </a:solidFill>
                <a:latin typeface="Bahnschrift" panose="020B0502040204020203" pitchFamily="34" charset="0"/>
              </a:rPr>
              <a:t>av professionella rådgivare och möta andra i liknande situation.</a:t>
            </a:r>
          </a:p>
        </p:txBody>
      </p:sp>
    </p:spTree>
    <p:extLst>
      <p:ext uri="{BB962C8B-B14F-4D97-AF65-F5344CB8AC3E}">
        <p14:creationId xmlns:p14="http://schemas.microsoft.com/office/powerpoint/2010/main" val="424741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4847">
        <p:fade/>
      </p:transition>
    </mc:Choice>
    <mc:Fallback>
      <p:transition spd="med" advClick="0" advTm="4847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0E1166-64E0-3036-93DF-31809A35B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4299942"/>
            <a:ext cx="5903540" cy="555560"/>
          </a:xfrm>
        </p:spPr>
        <p:txBody>
          <a:bodyPr/>
          <a:lstStyle/>
          <a:p>
            <a:pPr algn="l"/>
            <a:r>
              <a:rPr lang="sv-SE" sz="2400" i="0" dirty="0">
                <a:solidFill>
                  <a:srgbClr val="202880"/>
                </a:solidFill>
              </a:rPr>
              <a:t>alkoholhjalpen.se  |  020-84 44 48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C41BBBE-F82D-0D84-5FC7-D7340B7E6C3D}"/>
              </a:ext>
            </a:extLst>
          </p:cNvPr>
          <p:cNvSpPr txBox="1"/>
          <p:nvPr/>
        </p:nvSpPr>
        <p:spPr>
          <a:xfrm>
            <a:off x="611560" y="555526"/>
            <a:ext cx="6480720" cy="2338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Skriv eller ring till professionella rådgivare</a:t>
            </a:r>
          </a:p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Möt andra i liknande situation i våra forum</a:t>
            </a:r>
          </a:p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Gå ett självhjälpsprogram</a:t>
            </a:r>
          </a:p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Få koll på ditt drickande genom vår alkoholkalender</a:t>
            </a:r>
          </a:p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202880"/>
                </a:solidFill>
                <a:latin typeface="Bahnschrift" panose="020B0502040204020203" pitchFamily="34" charset="0"/>
              </a:rPr>
              <a:t>Testa dina vanor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D2CC6932-01D8-1A44-D494-C99BF5DE98D8}"/>
              </a:ext>
            </a:extLst>
          </p:cNvPr>
          <p:cNvGrpSpPr/>
          <p:nvPr/>
        </p:nvGrpSpPr>
        <p:grpSpPr>
          <a:xfrm>
            <a:off x="467544" y="805370"/>
            <a:ext cx="144016" cy="1929954"/>
            <a:chOff x="467544" y="1635646"/>
            <a:chExt cx="144016" cy="1929954"/>
          </a:xfrm>
        </p:grpSpPr>
        <p:sp>
          <p:nvSpPr>
            <p:cNvPr id="3" name="Ellips 2">
              <a:extLst>
                <a:ext uri="{FF2B5EF4-FFF2-40B4-BE49-F238E27FC236}">
                  <a16:creationId xmlns:a16="http://schemas.microsoft.com/office/drawing/2014/main" id="{35D8DDBC-6336-0D91-E6BD-EF5D485A1BE0}"/>
                </a:ext>
              </a:extLst>
            </p:cNvPr>
            <p:cNvSpPr/>
            <p:nvPr/>
          </p:nvSpPr>
          <p:spPr>
            <a:xfrm>
              <a:off x="467544" y="1635646"/>
              <a:ext cx="144016" cy="144016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Ellips 5">
              <a:extLst>
                <a:ext uri="{FF2B5EF4-FFF2-40B4-BE49-F238E27FC236}">
                  <a16:creationId xmlns:a16="http://schemas.microsoft.com/office/drawing/2014/main" id="{9F31B709-2315-DCDC-A914-B5518E219AAA}"/>
                </a:ext>
              </a:extLst>
            </p:cNvPr>
            <p:cNvSpPr/>
            <p:nvPr/>
          </p:nvSpPr>
          <p:spPr>
            <a:xfrm>
              <a:off x="467544" y="2082305"/>
              <a:ext cx="144016" cy="144016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Ellips 6">
              <a:extLst>
                <a:ext uri="{FF2B5EF4-FFF2-40B4-BE49-F238E27FC236}">
                  <a16:creationId xmlns:a16="http://schemas.microsoft.com/office/drawing/2014/main" id="{56F84C2A-E8EB-82BF-F04E-C89717784CCE}"/>
                </a:ext>
              </a:extLst>
            </p:cNvPr>
            <p:cNvSpPr/>
            <p:nvPr/>
          </p:nvSpPr>
          <p:spPr>
            <a:xfrm>
              <a:off x="467544" y="2531426"/>
              <a:ext cx="144016" cy="144016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Ellips 7">
              <a:extLst>
                <a:ext uri="{FF2B5EF4-FFF2-40B4-BE49-F238E27FC236}">
                  <a16:creationId xmlns:a16="http://schemas.microsoft.com/office/drawing/2014/main" id="{EA284561-E352-A346-85A5-0A33306AA38F}"/>
                </a:ext>
              </a:extLst>
            </p:cNvPr>
            <p:cNvSpPr/>
            <p:nvPr/>
          </p:nvSpPr>
          <p:spPr>
            <a:xfrm>
              <a:off x="467544" y="2978836"/>
              <a:ext cx="144016" cy="144016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>
              <a:extLst>
                <a:ext uri="{FF2B5EF4-FFF2-40B4-BE49-F238E27FC236}">
                  <a16:creationId xmlns:a16="http://schemas.microsoft.com/office/drawing/2014/main" id="{3473ADBB-C9E3-F62D-CD49-1DA0643AFEA5}"/>
                </a:ext>
              </a:extLst>
            </p:cNvPr>
            <p:cNvSpPr/>
            <p:nvPr/>
          </p:nvSpPr>
          <p:spPr>
            <a:xfrm>
              <a:off x="467544" y="3421584"/>
              <a:ext cx="144016" cy="144016"/>
            </a:xfrm>
            <a:prstGeom prst="ellipse">
              <a:avLst/>
            </a:prstGeom>
            <a:solidFill>
              <a:srgbClr val="606A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51214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461">
        <p:fade/>
      </p:transition>
    </mc:Choice>
    <mc:Fallback>
      <p:transition spd="med" advClick="0" advTm="5461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30A8B1-A2C7-EFD9-2F7A-F75C89E2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4FE41C1-A377-172D-5E30-C6C87450FFD1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44F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CF2379F1-3EFC-7448-6006-FAF98CDA3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2859782"/>
            <a:ext cx="3738741" cy="1892029"/>
          </a:xfrm>
        </p:spPr>
      </p:pic>
      <p:pic>
        <p:nvPicPr>
          <p:cNvPr id="10" name="Bildobjekt 9" descr="En bild som visar clipart&#10;&#10;Automatiskt genererad beskrivning">
            <a:extLst>
              <a:ext uri="{FF2B5EF4-FFF2-40B4-BE49-F238E27FC236}">
                <a16:creationId xmlns:a16="http://schemas.microsoft.com/office/drawing/2014/main" id="{0859947F-C4C1-FBAA-CBBD-6B84496C66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84" y="-939352"/>
            <a:ext cx="5801716" cy="5801716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7E9B2FE6-1963-8B79-1CBC-C6443FED2F20}"/>
              </a:ext>
            </a:extLst>
          </p:cNvPr>
          <p:cNvSpPr txBox="1"/>
          <p:nvPr/>
        </p:nvSpPr>
        <p:spPr>
          <a:xfrm>
            <a:off x="3707904" y="627534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Hos oss är ingenting för litet eller stort. Om du är osäker var du ska börja - pröva med ett hej!</a:t>
            </a:r>
            <a:endParaRPr lang="sv-SE" sz="2800" dirty="0">
              <a:solidFill>
                <a:srgbClr val="144F1E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12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4971">
        <p:fade/>
      </p:transition>
    </mc:Choice>
    <mc:Fallback>
      <p:transition spd="med" advClick="0" advTm="497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0E1166-64E0-3036-93DF-31809A35B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644" y="339502"/>
            <a:ext cx="8567836" cy="1785938"/>
          </a:xfrm>
        </p:spPr>
        <p:txBody>
          <a:bodyPr/>
          <a:lstStyle/>
          <a:p>
            <a:pPr algn="l"/>
            <a:r>
              <a:rPr lang="sv-SE" sz="4600" dirty="0">
                <a:solidFill>
                  <a:srgbClr val="144F1E"/>
                </a:solidFill>
              </a:rPr>
              <a:t>Funderar du över din eller någon annans droganvändning?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C41BBBE-F82D-0D84-5FC7-D7340B7E6C3D}"/>
              </a:ext>
            </a:extLst>
          </p:cNvPr>
          <p:cNvSpPr txBox="1"/>
          <p:nvPr/>
        </p:nvSpPr>
        <p:spPr>
          <a:xfrm>
            <a:off x="328692" y="2241765"/>
            <a:ext cx="61875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På Droghjälpen kan du få anonymt stöd. Vi pratar dagligen med människor om droger och beroendeframkallande läkemedel. Du är inte ensam!</a:t>
            </a:r>
            <a:endParaRPr lang="sv-SE" sz="2600" dirty="0">
              <a:solidFill>
                <a:srgbClr val="144F1E"/>
              </a:solidFill>
              <a:latin typeface="Bahnschrift" panose="020B0502040204020203" pitchFamily="34" charset="0"/>
            </a:endParaRPr>
          </a:p>
        </p:txBody>
      </p:sp>
      <p:pic>
        <p:nvPicPr>
          <p:cNvPr id="6" name="Bildobjekt 5" descr="En bild som visar tecknad serie, design, illustration&#10;&#10;Automatiskt genererad beskrivning">
            <a:extLst>
              <a:ext uri="{FF2B5EF4-FFF2-40B4-BE49-F238E27FC236}">
                <a16:creationId xmlns:a16="http://schemas.microsoft.com/office/drawing/2014/main" id="{76ECD584-39D6-F709-CE02-1F43BE83F2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0" t="13601" r="27600" b="15000"/>
          <a:stretch/>
        </p:blipFill>
        <p:spPr>
          <a:xfrm>
            <a:off x="6484168" y="1779662"/>
            <a:ext cx="1656184" cy="281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0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581">
        <p:fade/>
      </p:transition>
    </mc:Choice>
    <mc:Fallback>
      <p:transition spd="med" advClick="0" advTm="6581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0E1166-64E0-3036-93DF-31809A35B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4299942"/>
            <a:ext cx="5903540" cy="555560"/>
          </a:xfrm>
        </p:spPr>
        <p:txBody>
          <a:bodyPr/>
          <a:lstStyle/>
          <a:p>
            <a:pPr algn="l"/>
            <a:r>
              <a:rPr lang="sv-SE" sz="2400" i="0" dirty="0">
                <a:solidFill>
                  <a:srgbClr val="144F1E"/>
                </a:solidFill>
              </a:rPr>
              <a:t>droghjalpen.se  |  020-91 91 91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C41BBBE-F82D-0D84-5FC7-D7340B7E6C3D}"/>
              </a:ext>
            </a:extLst>
          </p:cNvPr>
          <p:cNvSpPr txBox="1"/>
          <p:nvPr/>
        </p:nvSpPr>
        <p:spPr>
          <a:xfrm>
            <a:off x="611560" y="627534"/>
            <a:ext cx="6047556" cy="95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Skriv eller ring till professionella rådgivare</a:t>
            </a:r>
          </a:p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Gå ett självhjälpsprogram för att minska din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D2CC6932-01D8-1A44-D494-C99BF5DE98D8}"/>
              </a:ext>
            </a:extLst>
          </p:cNvPr>
          <p:cNvGrpSpPr/>
          <p:nvPr/>
        </p:nvGrpSpPr>
        <p:grpSpPr>
          <a:xfrm>
            <a:off x="467544" y="877378"/>
            <a:ext cx="144016" cy="1838388"/>
            <a:chOff x="467544" y="1635646"/>
            <a:chExt cx="144016" cy="1838388"/>
          </a:xfrm>
          <a:solidFill>
            <a:srgbClr val="36B14B"/>
          </a:solidFill>
        </p:grpSpPr>
        <p:sp>
          <p:nvSpPr>
            <p:cNvPr id="3" name="Ellips 2">
              <a:extLst>
                <a:ext uri="{FF2B5EF4-FFF2-40B4-BE49-F238E27FC236}">
                  <a16:creationId xmlns:a16="http://schemas.microsoft.com/office/drawing/2014/main" id="{35D8DDBC-6336-0D91-E6BD-EF5D485A1BE0}"/>
                </a:ext>
              </a:extLst>
            </p:cNvPr>
            <p:cNvSpPr/>
            <p:nvPr/>
          </p:nvSpPr>
          <p:spPr>
            <a:xfrm>
              <a:off x="467544" y="1635646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Ellips 5">
              <a:extLst>
                <a:ext uri="{FF2B5EF4-FFF2-40B4-BE49-F238E27FC236}">
                  <a16:creationId xmlns:a16="http://schemas.microsoft.com/office/drawing/2014/main" id="{9F31B709-2315-DCDC-A914-B5518E219AAA}"/>
                </a:ext>
              </a:extLst>
            </p:cNvPr>
            <p:cNvSpPr/>
            <p:nvPr/>
          </p:nvSpPr>
          <p:spPr>
            <a:xfrm>
              <a:off x="467544" y="2082305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Ellips 7">
              <a:extLst>
                <a:ext uri="{FF2B5EF4-FFF2-40B4-BE49-F238E27FC236}">
                  <a16:creationId xmlns:a16="http://schemas.microsoft.com/office/drawing/2014/main" id="{EA284561-E352-A346-85A5-0A33306AA38F}"/>
                </a:ext>
              </a:extLst>
            </p:cNvPr>
            <p:cNvSpPr/>
            <p:nvPr/>
          </p:nvSpPr>
          <p:spPr>
            <a:xfrm>
              <a:off x="467544" y="2825962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>
              <a:extLst>
                <a:ext uri="{FF2B5EF4-FFF2-40B4-BE49-F238E27FC236}">
                  <a16:creationId xmlns:a16="http://schemas.microsoft.com/office/drawing/2014/main" id="{3473ADBB-C9E3-F62D-CD49-1DA0643AFEA5}"/>
                </a:ext>
              </a:extLst>
            </p:cNvPr>
            <p:cNvSpPr/>
            <p:nvPr/>
          </p:nvSpPr>
          <p:spPr>
            <a:xfrm>
              <a:off x="467544" y="3330018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3" name="textruta 12">
            <a:extLst>
              <a:ext uri="{FF2B5EF4-FFF2-40B4-BE49-F238E27FC236}">
                <a16:creationId xmlns:a16="http://schemas.microsoft.com/office/drawing/2014/main" id="{E27F6A1A-57D9-0552-7B19-93C74552EBB3}"/>
              </a:ext>
            </a:extLst>
          </p:cNvPr>
          <p:cNvSpPr txBox="1"/>
          <p:nvPr/>
        </p:nvSpPr>
        <p:spPr>
          <a:xfrm>
            <a:off x="611560" y="1409852"/>
            <a:ext cx="4645324" cy="1414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cannabisanvändning</a:t>
            </a:r>
          </a:p>
          <a:p>
            <a:pPr>
              <a:lnSpc>
                <a:spcPct val="150000"/>
              </a:lnSpc>
            </a:pPr>
            <a:r>
              <a:rPr lang="sv-SE" sz="2000" b="0" i="0" u="none" strike="noStrike" baseline="0" dirty="0">
                <a:solidFill>
                  <a:srgbClr val="144F1E"/>
                </a:solidFill>
                <a:latin typeface="Bahnschrift" panose="020B0502040204020203" pitchFamily="34" charset="0"/>
              </a:rPr>
              <a:t>Testa dina vanor</a:t>
            </a:r>
          </a:p>
          <a:p>
            <a:pPr>
              <a:lnSpc>
                <a:spcPct val="150000"/>
              </a:lnSpc>
            </a:pPr>
            <a:r>
              <a:rPr lang="sv-SE" sz="2000" dirty="0">
                <a:solidFill>
                  <a:srgbClr val="144F1E"/>
                </a:solidFill>
                <a:latin typeface="Bahnschrift" panose="020B0502040204020203" pitchFamily="34" charset="0"/>
              </a:rPr>
              <a:t>Ta del av vårt anhörigforum</a:t>
            </a:r>
            <a:endParaRPr lang="sv-SE" sz="2000" b="0" i="0" u="none" strike="noStrike" baseline="0" dirty="0">
              <a:solidFill>
                <a:srgbClr val="144F1E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1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820">
        <p:fade/>
      </p:transition>
    </mc:Choice>
    <mc:Fallback>
      <p:transition spd="med" advClick="0" advTm="7820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154</Words>
  <Application>Microsoft Office PowerPoint</Application>
  <PresentationFormat>Bildspel på skärmen (16:9)</PresentationFormat>
  <Paragraphs>18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Bahnschrift</vt:lpstr>
      <vt:lpstr>Calibri</vt:lpstr>
      <vt:lpstr>Cambria</vt:lpstr>
      <vt:lpstr>Verdana</vt:lpstr>
      <vt:lpstr>Office-tema</vt:lpstr>
      <vt:lpstr>PowerPoint-presentation</vt:lpstr>
      <vt:lpstr>Funderar du över dina eller någon annans alkoholvanor?</vt:lpstr>
      <vt:lpstr>alkoholhjalpen.se  |  020-84 44 48</vt:lpstr>
      <vt:lpstr>PowerPoint-presentation</vt:lpstr>
      <vt:lpstr>Funderar du över din eller någon annans droganvändning?</vt:lpstr>
      <vt:lpstr>droghjalpen.se  |  020-91 91 91</vt:lpstr>
    </vt:vector>
  </TitlesOfParts>
  <Company>SLL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Gunnel Jonsson 5TQM</dc:creator>
  <cp:lastModifiedBy>Lydia Darmark</cp:lastModifiedBy>
  <cp:revision>211</cp:revision>
  <dcterms:created xsi:type="dcterms:W3CDTF">2015-06-03T07:24:00Z</dcterms:created>
  <dcterms:modified xsi:type="dcterms:W3CDTF">2024-02-23T10:40:15Z</dcterms:modified>
</cp:coreProperties>
</file>